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61FC1-427F-4885-8C1E-6EE0618A64B5}" type="datetimeFigureOut">
              <a:rPr lang="en-IN" smtClean="0"/>
              <a:t>14-04-2020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105974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61FC1-427F-4885-8C1E-6EE0618A64B5}" type="datetimeFigureOut">
              <a:rPr lang="en-IN" smtClean="0"/>
              <a:t>14-04-2020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331716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8861FC1-427F-4885-8C1E-6EE0618A64B5}" type="datetimeFigureOut">
              <a:rPr lang="en-IN" smtClean="0"/>
              <a:t>14-04-2020</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341982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61FC1-427F-4885-8C1E-6EE0618A64B5}" type="datetimeFigureOut">
              <a:rPr lang="en-IN" smtClean="0"/>
              <a:t>14-04-2020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106277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8861FC1-427F-4885-8C1E-6EE0618A64B5}" type="datetimeFigureOut">
              <a:rPr lang="en-IN" smtClean="0"/>
              <a:t>14-04-2020</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F739A8F-4D16-4F65-8EB5-80D70966EEC6}" type="slidenum">
              <a:rPr lang="en-IN" smtClean="0"/>
              <a:t>‹#›</a:t>
            </a:fld>
            <a:endParaRPr lang="en-IN"/>
          </a:p>
        </p:txBody>
      </p:sp>
    </p:spTree>
    <p:extLst>
      <p:ext uri="{BB962C8B-B14F-4D97-AF65-F5344CB8AC3E}">
        <p14:creationId xmlns:p14="http://schemas.microsoft.com/office/powerpoint/2010/main" val="18649669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61FC1-427F-4885-8C1E-6EE0618A64B5}" type="datetimeFigureOut">
              <a:rPr lang="en-IN" smtClean="0"/>
              <a:t>14-04-2020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16970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61FC1-427F-4885-8C1E-6EE0618A64B5}" type="datetimeFigureOut">
              <a:rPr lang="en-IN" smtClean="0"/>
              <a:t>14-04-2020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410488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61FC1-427F-4885-8C1E-6EE0618A64B5}" type="datetimeFigureOut">
              <a:rPr lang="en-IN" smtClean="0"/>
              <a:t>14-04-2020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249753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61FC1-427F-4885-8C1E-6EE0618A64B5}" type="datetimeFigureOut">
              <a:rPr lang="en-IN" smtClean="0"/>
              <a:t>14-04-2020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383419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61FC1-427F-4885-8C1E-6EE0618A64B5}" type="datetimeFigureOut">
              <a:rPr lang="en-IN" smtClean="0"/>
              <a:t>14-04-2020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120194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61FC1-427F-4885-8C1E-6EE0618A64B5}" type="datetimeFigureOut">
              <a:rPr lang="en-IN" smtClean="0"/>
              <a:t>14-04-2020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739A8F-4D16-4F65-8EB5-80D70966EEC6}" type="slidenum">
              <a:rPr lang="en-IN" smtClean="0"/>
              <a:t>‹#›</a:t>
            </a:fld>
            <a:endParaRPr lang="en-IN"/>
          </a:p>
        </p:txBody>
      </p:sp>
    </p:spTree>
    <p:extLst>
      <p:ext uri="{BB962C8B-B14F-4D97-AF65-F5344CB8AC3E}">
        <p14:creationId xmlns:p14="http://schemas.microsoft.com/office/powerpoint/2010/main" val="5589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8861FC1-427F-4885-8C1E-6EE0618A64B5}" type="datetimeFigureOut">
              <a:rPr lang="en-IN" smtClean="0"/>
              <a:t>14-04-2020</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F739A8F-4D16-4F65-8EB5-80D70966EEC6}" type="slidenum">
              <a:rPr lang="en-IN" smtClean="0"/>
              <a:t>‹#›</a:t>
            </a:fld>
            <a:endParaRPr lang="en-IN"/>
          </a:p>
        </p:txBody>
      </p:sp>
    </p:spTree>
    <p:extLst>
      <p:ext uri="{BB962C8B-B14F-4D97-AF65-F5344CB8AC3E}">
        <p14:creationId xmlns:p14="http://schemas.microsoft.com/office/powerpoint/2010/main" val="3828491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agpurcrc@gmail.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s%3A%2F%2Fwww.cleanlink.com%2Fnews%2Farticle%2FThe-Importance-Of-Global-Handwashing-Day--24622&amp;psig=AOvVaw0ULhHmTMjk33FzfK2_vYFH&amp;ust=1586937782336000&amp;source=images&amp;cd=vfe&amp;ved=0CAIQjRxqFwoTCNCkgIq65-gCFQAAAAAdAAAAABAH"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mailto:nagpurcrc@gmail.com"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25F8-13AC-4BAC-8E9B-9D250014DC1D}"/>
              </a:ext>
            </a:extLst>
          </p:cNvPr>
          <p:cNvSpPr>
            <a:spLocks noGrp="1"/>
          </p:cNvSpPr>
          <p:nvPr>
            <p:ph type="ctrTitle"/>
          </p:nvPr>
        </p:nvSpPr>
        <p:spPr>
          <a:xfrm>
            <a:off x="365759" y="2166364"/>
            <a:ext cx="11677851" cy="1575457"/>
          </a:xfrm>
        </p:spPr>
        <p:txBody>
          <a:bodyPr>
            <a:normAutofit/>
          </a:bodyPr>
          <a:lstStyle/>
          <a:p>
            <a:r>
              <a:rPr lang="en-IN" sz="2400" b="1" dirty="0"/>
              <a:t>Hearing Aid Care, Maintenance, sanitization</a:t>
            </a:r>
            <a:br>
              <a:rPr lang="en-IN" sz="2400" b="1" dirty="0"/>
            </a:br>
            <a:r>
              <a:rPr lang="en-IN" sz="2400" b="1" dirty="0"/>
              <a:t>at home during lockdown</a:t>
            </a:r>
            <a:endParaRPr lang="en-IN" sz="2400" dirty="0"/>
          </a:p>
        </p:txBody>
      </p:sp>
      <p:sp>
        <p:nvSpPr>
          <p:cNvPr id="3" name="Subtitle 2">
            <a:extLst>
              <a:ext uri="{FF2B5EF4-FFF2-40B4-BE49-F238E27FC236}">
                <a16:creationId xmlns:a16="http://schemas.microsoft.com/office/drawing/2014/main" id="{F8A0FD68-9900-4D16-990A-EBD26C380EB2}"/>
              </a:ext>
            </a:extLst>
          </p:cNvPr>
          <p:cNvSpPr>
            <a:spLocks noGrp="1"/>
          </p:cNvSpPr>
          <p:nvPr>
            <p:ph type="subTitle" idx="1"/>
          </p:nvPr>
        </p:nvSpPr>
        <p:spPr>
          <a:xfrm>
            <a:off x="1524000" y="4138863"/>
            <a:ext cx="9144000" cy="2165684"/>
          </a:xfrm>
        </p:spPr>
        <p:txBody>
          <a:bodyPr/>
          <a:lstStyle/>
          <a:p>
            <a:endParaRPr lang="en-IN" dirty="0"/>
          </a:p>
        </p:txBody>
      </p:sp>
      <p:graphicFrame>
        <p:nvGraphicFramePr>
          <p:cNvPr id="4" name="Table 3">
            <a:extLst>
              <a:ext uri="{FF2B5EF4-FFF2-40B4-BE49-F238E27FC236}">
                <a16:creationId xmlns:a16="http://schemas.microsoft.com/office/drawing/2014/main" id="{D3C510C2-E055-4FC7-946D-508A1CD4330C}"/>
              </a:ext>
            </a:extLst>
          </p:cNvPr>
          <p:cNvGraphicFramePr>
            <a:graphicFrameLocks noGrp="1"/>
          </p:cNvGraphicFramePr>
          <p:nvPr>
            <p:extLst>
              <p:ext uri="{D42A27DB-BD31-4B8C-83A1-F6EECF244321}">
                <p14:modId xmlns:p14="http://schemas.microsoft.com/office/powerpoint/2010/main" val="3931559078"/>
              </p:ext>
            </p:extLst>
          </p:nvPr>
        </p:nvGraphicFramePr>
        <p:xfrm>
          <a:off x="2057402" y="0"/>
          <a:ext cx="10134598" cy="2472865"/>
        </p:xfrm>
        <a:graphic>
          <a:graphicData uri="http://schemas.openxmlformats.org/drawingml/2006/table">
            <a:tbl>
              <a:tblPr firstRow="1" firstCol="1" bandRow="1">
                <a:tableStyleId>{5C22544A-7EE6-4342-B048-85BDC9FD1C3A}</a:tableStyleId>
              </a:tblPr>
              <a:tblGrid>
                <a:gridCol w="3637952">
                  <a:extLst>
                    <a:ext uri="{9D8B030D-6E8A-4147-A177-3AD203B41FA5}">
                      <a16:colId xmlns:a16="http://schemas.microsoft.com/office/drawing/2014/main" val="3641740185"/>
                    </a:ext>
                  </a:extLst>
                </a:gridCol>
                <a:gridCol w="6496646">
                  <a:extLst>
                    <a:ext uri="{9D8B030D-6E8A-4147-A177-3AD203B41FA5}">
                      <a16:colId xmlns:a16="http://schemas.microsoft.com/office/drawing/2014/main" val="4220120394"/>
                    </a:ext>
                  </a:extLst>
                </a:gridCol>
              </a:tblGrid>
              <a:tr h="2206270">
                <a:tc gridSpan="2">
                  <a:txBody>
                    <a:bodyPr/>
                    <a:lstStyle/>
                    <a:p>
                      <a:pPr algn="ctr">
                        <a:lnSpc>
                          <a:spcPct val="107000"/>
                        </a:lnSpc>
                        <a:spcAft>
                          <a:spcPts val="0"/>
                        </a:spcAft>
                      </a:pPr>
                      <a:r>
                        <a:rPr lang="en-US" sz="600" dirty="0">
                          <a:effectLst>
                            <a:outerShdw blurRad="50800" dist="38100" algn="tr" rotWithShape="0">
                              <a:prstClr val="black">
                                <a:alpha val="40000"/>
                              </a:prstClr>
                            </a:outerShdw>
                          </a:effectLst>
                        </a:rPr>
                        <a:t> </a:t>
                      </a:r>
                      <a:endParaRPr lang="en-IN" sz="1100" dirty="0">
                        <a:effectLst/>
                      </a:endParaRPr>
                    </a:p>
                    <a:p>
                      <a:pPr algn="ctr">
                        <a:lnSpc>
                          <a:spcPct val="107000"/>
                        </a:lnSpc>
                        <a:spcAft>
                          <a:spcPts val="0"/>
                        </a:spcAft>
                      </a:pPr>
                      <a:r>
                        <a:rPr lang="en-IN" sz="1200" dirty="0">
                          <a:effectLst>
                            <a:outerShdw blurRad="50800" dist="38100" algn="tr" rotWithShape="0">
                              <a:prstClr val="black">
                                <a:alpha val="40000"/>
                              </a:prstClr>
                            </a:outerShdw>
                          </a:effectLst>
                        </a:rPr>
                        <a:t>     </a:t>
                      </a:r>
                      <a:r>
                        <a:rPr lang="hi-IN" sz="1200" dirty="0">
                          <a:effectLst>
                            <a:outerShdw blurRad="50800" dist="38100" algn="tr" rotWithShape="0">
                              <a:prstClr val="black">
                                <a:alpha val="40000"/>
                              </a:prstClr>
                            </a:outerShdw>
                          </a:effectLst>
                        </a:rPr>
                        <a:t>समेकित</a:t>
                      </a:r>
                      <a:r>
                        <a:rPr lang="hi-IN" sz="1200" dirty="0">
                          <a:effectLst/>
                        </a:rPr>
                        <a:t> </a:t>
                      </a:r>
                      <a:r>
                        <a:rPr lang="hi-IN" sz="1200" dirty="0">
                          <a:effectLst>
                            <a:outerShdw blurRad="50800" dist="38100" algn="tr" rotWithShape="0">
                              <a:prstClr val="black">
                                <a:alpha val="40000"/>
                              </a:prstClr>
                            </a:outerShdw>
                          </a:effectLst>
                        </a:rPr>
                        <a:t>क्षेत्रीय कौशल विकास</a:t>
                      </a:r>
                      <a:r>
                        <a:rPr lang="en-US" sz="1200" dirty="0">
                          <a:effectLst>
                            <a:outerShdw blurRad="50800" dist="38100" algn="tr" rotWithShape="0">
                              <a:prstClr val="black">
                                <a:alpha val="40000"/>
                              </a:prstClr>
                            </a:outerShdw>
                          </a:effectLst>
                        </a:rPr>
                        <a:t>, </a:t>
                      </a:r>
                      <a:r>
                        <a:rPr lang="hi-IN" sz="1200" dirty="0">
                          <a:effectLst>
                            <a:outerShdw blurRad="50800" dist="38100" algn="tr" rotWithShape="0">
                              <a:prstClr val="black">
                                <a:alpha val="40000"/>
                              </a:prstClr>
                            </a:outerShdw>
                          </a:effectLst>
                        </a:rPr>
                        <a:t>पुनर्वास एवं दिव्यांगजन सशक्तिकरण केंद्र, नागपुर</a:t>
                      </a:r>
                      <a:endParaRPr lang="en-IN" sz="1200" dirty="0">
                        <a:effectLst/>
                      </a:endParaRPr>
                    </a:p>
                    <a:p>
                      <a:pPr algn="ctr">
                        <a:lnSpc>
                          <a:spcPct val="107000"/>
                        </a:lnSpc>
                        <a:spcAft>
                          <a:spcPts val="0"/>
                        </a:spcAft>
                      </a:pPr>
                      <a:r>
                        <a:rPr lang="en-US" sz="1200" dirty="0">
                          <a:effectLst>
                            <a:outerShdw blurRad="50800" dist="38100" algn="tr" rotWithShape="0">
                              <a:prstClr val="black">
                                <a:alpha val="40000"/>
                              </a:prstClr>
                            </a:outerShdw>
                          </a:effectLst>
                        </a:rPr>
                        <a:t>COMPOSITE REGIONAL CENTRE FOR SKILL DEVELOPMENT, REHABILITATION &amp; EMPOWERMENT OF PERSONS WITH DISABILITIES, NAGPUR</a:t>
                      </a:r>
                      <a:endParaRPr lang="en-IN" sz="1200" dirty="0">
                        <a:effectLst/>
                      </a:endParaRPr>
                    </a:p>
                    <a:p>
                      <a:pPr algn="ctr">
                        <a:lnSpc>
                          <a:spcPct val="107000"/>
                        </a:lnSpc>
                        <a:spcAft>
                          <a:spcPts val="0"/>
                        </a:spcAft>
                      </a:pPr>
                      <a:r>
                        <a:rPr lang="en-US" sz="1200" dirty="0">
                          <a:effectLst/>
                        </a:rPr>
                        <a:t>(Under Administrative Control of National Institute for Empowerment of Persons with Multiple Disabilities)</a:t>
                      </a:r>
                      <a:endParaRPr lang="en-IN" sz="1200" dirty="0">
                        <a:effectLst/>
                      </a:endParaRPr>
                    </a:p>
                    <a:p>
                      <a:pPr algn="ctr">
                        <a:lnSpc>
                          <a:spcPct val="107000"/>
                        </a:lnSpc>
                        <a:spcAft>
                          <a:spcPts val="0"/>
                        </a:spcAft>
                      </a:pPr>
                      <a:r>
                        <a:rPr lang="en-US" sz="1200" dirty="0">
                          <a:effectLst/>
                        </a:rPr>
                        <a:t>(Department of Empowerment of Persons with Disabilities (Divyangjan),</a:t>
                      </a:r>
                      <a:endParaRPr lang="en-IN" sz="1200" dirty="0">
                        <a:effectLst/>
                      </a:endParaRPr>
                    </a:p>
                    <a:p>
                      <a:pPr algn="ctr">
                        <a:lnSpc>
                          <a:spcPct val="107000"/>
                        </a:lnSpc>
                        <a:spcAft>
                          <a:spcPts val="0"/>
                        </a:spcAft>
                      </a:pPr>
                      <a:r>
                        <a:rPr lang="en-US" sz="1200" dirty="0">
                          <a:effectLst/>
                        </a:rPr>
                        <a:t>Ministry of Social Justice &amp; Empowerment, Govt. of India)</a:t>
                      </a:r>
                      <a:endParaRPr lang="en-IN" sz="1200" dirty="0">
                        <a:effectLst/>
                      </a:endParaRPr>
                    </a:p>
                    <a:p>
                      <a:pPr algn="ctr">
                        <a:lnSpc>
                          <a:spcPct val="107000"/>
                        </a:lnSpc>
                        <a:spcAft>
                          <a:spcPts val="0"/>
                        </a:spcAft>
                      </a:pPr>
                      <a:r>
                        <a:rPr lang="en-US" sz="1200" dirty="0">
                          <a:effectLst/>
                        </a:rPr>
                        <a:t> </a:t>
                      </a:r>
                      <a:endParaRPr lang="en-IN" sz="1200" dirty="0">
                        <a:effectLst/>
                      </a:endParaRPr>
                    </a:p>
                    <a:p>
                      <a:pPr algn="ctr">
                        <a:lnSpc>
                          <a:spcPct val="107000"/>
                        </a:lnSpc>
                        <a:spcAft>
                          <a:spcPts val="0"/>
                        </a:spcAft>
                      </a:pPr>
                      <a:r>
                        <a:rPr lang="en-US" sz="1200" dirty="0" err="1">
                          <a:effectLst/>
                        </a:rPr>
                        <a:t>Krida</a:t>
                      </a:r>
                      <a:r>
                        <a:rPr lang="en-US" sz="1200" dirty="0">
                          <a:effectLst/>
                        </a:rPr>
                        <a:t> </a:t>
                      </a:r>
                      <a:r>
                        <a:rPr lang="en-US" sz="1200" dirty="0" err="1">
                          <a:effectLst/>
                        </a:rPr>
                        <a:t>Prabodhini</a:t>
                      </a:r>
                      <a:r>
                        <a:rPr lang="en-US" sz="1200" dirty="0">
                          <a:effectLst/>
                        </a:rPr>
                        <a:t> Hall, Yashwant Stadium, </a:t>
                      </a:r>
                      <a:r>
                        <a:rPr lang="en-US" sz="1200" dirty="0" err="1">
                          <a:effectLst/>
                        </a:rPr>
                        <a:t>Dhantoli</a:t>
                      </a:r>
                      <a:r>
                        <a:rPr lang="en-US" sz="1200" dirty="0">
                          <a:effectLst/>
                        </a:rPr>
                        <a:t>, Nagpur-440012 (Maharashtra) </a:t>
                      </a:r>
                      <a:endParaRPr lang="en-IN" sz="1200" dirty="0">
                        <a:effectLst/>
                      </a:endParaRPr>
                    </a:p>
                    <a:p>
                      <a:pPr algn="ctr">
                        <a:lnSpc>
                          <a:spcPct val="115000"/>
                        </a:lnSpc>
                        <a:spcAft>
                          <a:spcPts val="0"/>
                        </a:spcAft>
                      </a:pPr>
                      <a:r>
                        <a:rPr lang="en-US" sz="1200" dirty="0">
                          <a:effectLst/>
                        </a:rPr>
                        <a:t>Tel. No. 0712-2445439 Email: </a:t>
                      </a:r>
                      <a:r>
                        <a:rPr lang="en-US" sz="1200" u="sng" dirty="0">
                          <a:effectLst/>
                          <a:hlinkClick r:id="rId2"/>
                        </a:rPr>
                        <a:t>nagpurcrc@gmail.com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hMerge="1">
                  <a:txBody>
                    <a:bodyPr/>
                    <a:lstStyle/>
                    <a:p>
                      <a:endParaRPr lang="en-IN"/>
                    </a:p>
                  </a:txBody>
                  <a:tcPr/>
                </a:tc>
                <a:extLst>
                  <a:ext uri="{0D108BD9-81ED-4DB2-BD59-A6C34878D82A}">
                    <a16:rowId xmlns:a16="http://schemas.microsoft.com/office/drawing/2014/main" val="162574771"/>
                  </a:ext>
                </a:extLst>
              </a:tr>
              <a:tr h="266595">
                <a:tc>
                  <a:txBody>
                    <a:bodyPr/>
                    <a:lstStyle/>
                    <a:p>
                      <a:pPr>
                        <a:lnSpc>
                          <a:spcPct val="115000"/>
                        </a:lnSpc>
                        <a:spcAft>
                          <a:spcPts val="0"/>
                        </a:spcAft>
                      </a:pPr>
                      <a:r>
                        <a:rPr lang="en-US" sz="10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IN" sz="11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1031791"/>
                  </a:ext>
                </a:extLst>
              </a:tr>
            </a:tbl>
          </a:graphicData>
        </a:graphic>
      </p:graphicFrame>
      <p:pic>
        <p:nvPicPr>
          <p:cNvPr id="5" name="Picture 4">
            <a:extLst>
              <a:ext uri="{FF2B5EF4-FFF2-40B4-BE49-F238E27FC236}">
                <a16:creationId xmlns:a16="http://schemas.microsoft.com/office/drawing/2014/main" id="{C9FD8810-00A2-4227-BC62-D4AC414DA565}"/>
              </a:ext>
            </a:extLst>
          </p:cNvPr>
          <p:cNvPicPr>
            <a:picLocks noChangeAspect="1"/>
          </p:cNvPicPr>
          <p:nvPr/>
        </p:nvPicPr>
        <p:blipFill>
          <a:blip r:embed="rId3"/>
          <a:stretch>
            <a:fillRect/>
          </a:stretch>
        </p:blipFill>
        <p:spPr>
          <a:xfrm>
            <a:off x="1" y="0"/>
            <a:ext cx="2057400" cy="2075824"/>
          </a:xfrm>
          <a:prstGeom prst="rect">
            <a:avLst/>
          </a:prstGeom>
        </p:spPr>
      </p:pic>
      <p:pic>
        <p:nvPicPr>
          <p:cNvPr id="8" name="Picture 7">
            <a:extLst>
              <a:ext uri="{FF2B5EF4-FFF2-40B4-BE49-F238E27FC236}">
                <a16:creationId xmlns:a16="http://schemas.microsoft.com/office/drawing/2014/main" id="{95FFE7DA-1698-49E4-87FB-E8A7D067104B}"/>
              </a:ext>
            </a:extLst>
          </p:cNvPr>
          <p:cNvPicPr>
            <a:picLocks noChangeAspect="1"/>
          </p:cNvPicPr>
          <p:nvPr/>
        </p:nvPicPr>
        <p:blipFill>
          <a:blip r:embed="rId4"/>
          <a:stretch>
            <a:fillRect/>
          </a:stretch>
        </p:blipFill>
        <p:spPr>
          <a:xfrm>
            <a:off x="10208555" y="2256331"/>
            <a:ext cx="1983445" cy="1575457"/>
          </a:xfrm>
          <a:prstGeom prst="rect">
            <a:avLst/>
          </a:prstGeom>
        </p:spPr>
      </p:pic>
    </p:spTree>
    <p:extLst>
      <p:ext uri="{BB962C8B-B14F-4D97-AF65-F5344CB8AC3E}">
        <p14:creationId xmlns:p14="http://schemas.microsoft.com/office/powerpoint/2010/main" val="385014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0282-5E35-4C62-9B6C-DEC8C1B70015}"/>
              </a:ext>
            </a:extLst>
          </p:cNvPr>
          <p:cNvSpPr>
            <a:spLocks noGrp="1"/>
          </p:cNvSpPr>
          <p:nvPr>
            <p:ph type="title"/>
          </p:nvPr>
        </p:nvSpPr>
        <p:spPr>
          <a:xfrm>
            <a:off x="1202919" y="284176"/>
            <a:ext cx="9784080" cy="1267898"/>
          </a:xfrm>
        </p:spPr>
        <p:txBody>
          <a:bodyPr/>
          <a:lstStyle/>
          <a:p>
            <a:r>
              <a:rPr lang="en-IN" b="1" dirty="0"/>
              <a:t>    Daily Maintenance of hearing aids</a:t>
            </a:r>
            <a:endParaRPr lang="en-IN" dirty="0"/>
          </a:p>
        </p:txBody>
      </p:sp>
      <p:sp>
        <p:nvSpPr>
          <p:cNvPr id="3" name="Content Placeholder 2">
            <a:extLst>
              <a:ext uri="{FF2B5EF4-FFF2-40B4-BE49-F238E27FC236}">
                <a16:creationId xmlns:a16="http://schemas.microsoft.com/office/drawing/2014/main" id="{23BD4542-99D2-4784-81FE-C1C2D8C5030B}"/>
              </a:ext>
            </a:extLst>
          </p:cNvPr>
          <p:cNvSpPr>
            <a:spLocks noGrp="1"/>
          </p:cNvSpPr>
          <p:nvPr>
            <p:ph idx="1"/>
          </p:nvPr>
        </p:nvSpPr>
        <p:spPr>
          <a:xfrm>
            <a:off x="837159" y="1864895"/>
            <a:ext cx="10515600" cy="4993106"/>
          </a:xfrm>
        </p:spPr>
        <p:txBody>
          <a:bodyPr>
            <a:normAutofit/>
          </a:bodyPr>
          <a:lstStyle/>
          <a:p>
            <a:r>
              <a:rPr lang="en-IN" sz="1800" dirty="0"/>
              <a:t>Hearing aids help those with auditory problems hear the world around them. But just like any other investment, these devices require special maintenance and care to ensure they continue working properly.</a:t>
            </a:r>
          </a:p>
          <a:p>
            <a:r>
              <a:rPr lang="en-IN" sz="1800" dirty="0"/>
              <a:t>care and maintenance to prolong the life of the hearing aids and keep them working properly. Each day, perform the following maintenance tasks:</a:t>
            </a:r>
          </a:p>
          <a:p>
            <a:r>
              <a:rPr lang="en-IN" sz="1800" dirty="0"/>
              <a:t>Inspect the hearing aid parts for breaks, cracks and other signs of damage. </a:t>
            </a:r>
          </a:p>
          <a:p>
            <a:r>
              <a:rPr lang="en-IN" sz="1800" dirty="0"/>
              <a:t>Analyse the earmold and tube for earwax or moisture damage.</a:t>
            </a:r>
          </a:p>
          <a:p>
            <a:r>
              <a:rPr lang="en-IN" sz="1800" dirty="0"/>
              <a:t> Use your blower to remove earwax build-up, and be sure to place your aids in a drying container in between uses. </a:t>
            </a:r>
          </a:p>
          <a:p>
            <a:r>
              <a:rPr lang="en-IN" sz="1800" dirty="0"/>
              <a:t>check the batteries. Use a battery tester to assess the performance of batteries.</a:t>
            </a:r>
          </a:p>
          <a:p>
            <a:endParaRPr lang="en-IN" sz="1800" dirty="0"/>
          </a:p>
          <a:p>
            <a:r>
              <a:rPr lang="en-IN" sz="1800" dirty="0"/>
              <a:t> To evaluate the lifespan of batteries, you can place a sticker on the calendar indicating the day on which you changed the batteries of your hearing aid.</a:t>
            </a:r>
          </a:p>
          <a:p>
            <a:endParaRPr lang="en-IN" sz="1800" dirty="0"/>
          </a:p>
          <a:p>
            <a:endParaRPr lang="en-IN" dirty="0"/>
          </a:p>
        </p:txBody>
      </p:sp>
      <p:pic>
        <p:nvPicPr>
          <p:cNvPr id="4" name="Picture 3">
            <a:extLst>
              <a:ext uri="{FF2B5EF4-FFF2-40B4-BE49-F238E27FC236}">
                <a16:creationId xmlns:a16="http://schemas.microsoft.com/office/drawing/2014/main" id="{03D671E7-6558-4ABB-A726-4FFC96F1D073}"/>
              </a:ext>
            </a:extLst>
          </p:cNvPr>
          <p:cNvPicPr/>
          <p:nvPr/>
        </p:nvPicPr>
        <p:blipFill>
          <a:blip r:embed="rId2">
            <a:extLst>
              <a:ext uri="{28A0092B-C50C-407E-A947-70E740481C1C}">
                <a14:useLocalDpi xmlns:a14="http://schemas.microsoft.com/office/drawing/2010/main" val="0"/>
              </a:ext>
            </a:extLst>
          </a:blip>
          <a:stretch>
            <a:fillRect/>
          </a:stretch>
        </p:blipFill>
        <p:spPr>
          <a:xfrm>
            <a:off x="9111464" y="4397543"/>
            <a:ext cx="1621155" cy="1310640"/>
          </a:xfrm>
          <a:prstGeom prst="rect">
            <a:avLst/>
          </a:prstGeom>
        </p:spPr>
      </p:pic>
      <p:pic>
        <p:nvPicPr>
          <p:cNvPr id="5" name="Picture 4">
            <a:extLst>
              <a:ext uri="{FF2B5EF4-FFF2-40B4-BE49-F238E27FC236}">
                <a16:creationId xmlns:a16="http://schemas.microsoft.com/office/drawing/2014/main" id="{DF20DFF9-5E0B-4A42-921B-4006B6D2364C}"/>
              </a:ext>
            </a:extLst>
          </p:cNvPr>
          <p:cNvPicPr>
            <a:picLocks noChangeAspect="1"/>
          </p:cNvPicPr>
          <p:nvPr/>
        </p:nvPicPr>
        <p:blipFill>
          <a:blip r:embed="rId3"/>
          <a:stretch>
            <a:fillRect/>
          </a:stretch>
        </p:blipFill>
        <p:spPr>
          <a:xfrm>
            <a:off x="0" y="284176"/>
            <a:ext cx="1202919" cy="1195869"/>
          </a:xfrm>
          <a:prstGeom prst="rect">
            <a:avLst/>
          </a:prstGeom>
        </p:spPr>
      </p:pic>
    </p:spTree>
    <p:extLst>
      <p:ext uri="{BB962C8B-B14F-4D97-AF65-F5344CB8AC3E}">
        <p14:creationId xmlns:p14="http://schemas.microsoft.com/office/powerpoint/2010/main" val="246847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232-F250-4272-8156-70B5FE8CB478}"/>
              </a:ext>
            </a:extLst>
          </p:cNvPr>
          <p:cNvSpPr>
            <a:spLocks noGrp="1"/>
          </p:cNvSpPr>
          <p:nvPr>
            <p:ph type="title"/>
          </p:nvPr>
        </p:nvSpPr>
        <p:spPr/>
        <p:txBody>
          <a:bodyPr/>
          <a:lstStyle/>
          <a:p>
            <a:r>
              <a:rPr lang="en-IN" b="1" dirty="0"/>
              <a:t>       Cleaning Your Hearing Aids</a:t>
            </a:r>
            <a:br>
              <a:rPr lang="en-IN" b="1" dirty="0"/>
            </a:br>
            <a:endParaRPr lang="en-IN" dirty="0"/>
          </a:p>
        </p:txBody>
      </p:sp>
      <p:sp>
        <p:nvSpPr>
          <p:cNvPr id="3" name="Content Placeholder 2">
            <a:extLst>
              <a:ext uri="{FF2B5EF4-FFF2-40B4-BE49-F238E27FC236}">
                <a16:creationId xmlns:a16="http://schemas.microsoft.com/office/drawing/2014/main" id="{E5269982-FBD0-4C4C-8822-168B7491540C}"/>
              </a:ext>
            </a:extLst>
          </p:cNvPr>
          <p:cNvSpPr>
            <a:spLocks noGrp="1"/>
          </p:cNvSpPr>
          <p:nvPr>
            <p:ph idx="1"/>
          </p:nvPr>
        </p:nvSpPr>
        <p:spPr>
          <a:xfrm>
            <a:off x="838200" y="1792936"/>
            <a:ext cx="10515600" cy="4884589"/>
          </a:xfrm>
        </p:spPr>
        <p:txBody>
          <a:bodyPr>
            <a:normAutofit/>
          </a:bodyPr>
          <a:lstStyle/>
          <a:p>
            <a:pPr marL="0" indent="0">
              <a:buNone/>
            </a:pPr>
            <a:endParaRPr lang="en-IN" sz="1800" b="1" dirty="0"/>
          </a:p>
          <a:p>
            <a:r>
              <a:rPr lang="en-IN" sz="1800" dirty="0"/>
              <a:t>From ear wax to moisture vapours, hearing aids are susceptible to the accumulation of liquid and solid substances that can stop them from working properly. It is important to ensure that your hearing aids are kept clean at all times. Here are some tips:</a:t>
            </a:r>
          </a:p>
          <a:p>
            <a:r>
              <a:rPr lang="en-IN" sz="1800" dirty="0"/>
              <a:t>You can clean the hearing aid by using Kleenex, wipes or a towel.</a:t>
            </a:r>
          </a:p>
          <a:p>
            <a:r>
              <a:rPr lang="en-IN" sz="1800" dirty="0"/>
              <a:t>Take care not to wipe anything onto the tubing of the hearing aid.</a:t>
            </a:r>
          </a:p>
          <a:p>
            <a:r>
              <a:rPr lang="en-IN" sz="1800" dirty="0"/>
              <a:t>When not in use, disconnect the hearing aid by opening the battery case door.</a:t>
            </a:r>
          </a:p>
          <a:p>
            <a:r>
              <a:rPr lang="en-IN" sz="1800" dirty="0"/>
              <a:t>Store the hearing aid in a dry kit to prevent accumulation of moisture.</a:t>
            </a:r>
          </a:p>
          <a:p>
            <a:r>
              <a:rPr lang="en-IN" sz="1800" dirty="0"/>
              <a:t>Do not attempt to repair the device on your own.</a:t>
            </a:r>
          </a:p>
          <a:p>
            <a:endParaRPr lang="en-IN" dirty="0"/>
          </a:p>
        </p:txBody>
      </p:sp>
      <p:pic>
        <p:nvPicPr>
          <p:cNvPr id="4" name="Picture 3">
            <a:extLst>
              <a:ext uri="{FF2B5EF4-FFF2-40B4-BE49-F238E27FC236}">
                <a16:creationId xmlns:a16="http://schemas.microsoft.com/office/drawing/2014/main" id="{1EBAED62-A814-4CA7-95A1-B93D4FCF9A6E}"/>
              </a:ext>
            </a:extLst>
          </p:cNvPr>
          <p:cNvPicPr>
            <a:picLocks noChangeAspect="1"/>
          </p:cNvPicPr>
          <p:nvPr/>
        </p:nvPicPr>
        <p:blipFill>
          <a:blip r:embed="rId2"/>
          <a:stretch>
            <a:fillRect/>
          </a:stretch>
        </p:blipFill>
        <p:spPr>
          <a:xfrm>
            <a:off x="8810538" y="2743200"/>
            <a:ext cx="3245104" cy="2671011"/>
          </a:xfrm>
          <a:prstGeom prst="rect">
            <a:avLst/>
          </a:prstGeom>
        </p:spPr>
      </p:pic>
      <p:pic>
        <p:nvPicPr>
          <p:cNvPr id="5" name="Picture 4">
            <a:extLst>
              <a:ext uri="{FF2B5EF4-FFF2-40B4-BE49-F238E27FC236}">
                <a16:creationId xmlns:a16="http://schemas.microsoft.com/office/drawing/2014/main" id="{AFBD4C09-354D-41C0-AE33-4980DAAF9A7D}"/>
              </a:ext>
            </a:extLst>
          </p:cNvPr>
          <p:cNvPicPr>
            <a:picLocks noChangeAspect="1"/>
          </p:cNvPicPr>
          <p:nvPr/>
        </p:nvPicPr>
        <p:blipFill>
          <a:blip r:embed="rId3"/>
          <a:stretch>
            <a:fillRect/>
          </a:stretch>
        </p:blipFill>
        <p:spPr>
          <a:xfrm>
            <a:off x="234658" y="284176"/>
            <a:ext cx="1202919" cy="1195869"/>
          </a:xfrm>
          <a:prstGeom prst="rect">
            <a:avLst/>
          </a:prstGeom>
        </p:spPr>
      </p:pic>
    </p:spTree>
    <p:extLst>
      <p:ext uri="{BB962C8B-B14F-4D97-AF65-F5344CB8AC3E}">
        <p14:creationId xmlns:p14="http://schemas.microsoft.com/office/powerpoint/2010/main" val="190565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ADD4-1688-467F-B84A-040923C34A58}"/>
              </a:ext>
            </a:extLst>
          </p:cNvPr>
          <p:cNvSpPr>
            <a:spLocks noGrp="1"/>
          </p:cNvSpPr>
          <p:nvPr>
            <p:ph type="title"/>
          </p:nvPr>
        </p:nvSpPr>
        <p:spPr/>
        <p:txBody>
          <a:bodyPr/>
          <a:lstStyle/>
          <a:p>
            <a:r>
              <a:rPr lang="en-IN" b="1" dirty="0"/>
              <a:t>    Avoiding Physical Damage</a:t>
            </a:r>
            <a:endParaRPr lang="en-IN" dirty="0"/>
          </a:p>
        </p:txBody>
      </p:sp>
      <p:sp>
        <p:nvSpPr>
          <p:cNvPr id="3" name="Content Placeholder 2">
            <a:extLst>
              <a:ext uri="{FF2B5EF4-FFF2-40B4-BE49-F238E27FC236}">
                <a16:creationId xmlns:a16="http://schemas.microsoft.com/office/drawing/2014/main" id="{93E0993A-69E1-4648-8BB9-DB333A9D127E}"/>
              </a:ext>
            </a:extLst>
          </p:cNvPr>
          <p:cNvSpPr>
            <a:spLocks noGrp="1"/>
          </p:cNvSpPr>
          <p:nvPr>
            <p:ph idx="1"/>
          </p:nvPr>
        </p:nvSpPr>
        <p:spPr/>
        <p:txBody>
          <a:bodyPr/>
          <a:lstStyle/>
          <a:p>
            <a:r>
              <a:rPr lang="en-IN" dirty="0"/>
              <a:t>Physical damage can cause your hearing aids to stop working properly. Severe damage may require repairs or complete replacement.</a:t>
            </a:r>
          </a:p>
          <a:p>
            <a:r>
              <a:rPr lang="en-IN" dirty="0"/>
              <a:t> Always store your aids in their case when not in use.</a:t>
            </a:r>
          </a:p>
          <a:p>
            <a:r>
              <a:rPr lang="en-IN" dirty="0"/>
              <a:t>Make sure your aids are out of reach of pets and small children at all times.</a:t>
            </a:r>
          </a:p>
          <a:p>
            <a:r>
              <a:rPr lang="en-IN" dirty="0"/>
              <a:t>If damage does occur, make an appointment with your audiologist as soon as possible.</a:t>
            </a:r>
          </a:p>
          <a:p>
            <a:r>
              <a:rPr lang="en-IN" dirty="0"/>
              <a:t>If the case becomes damaged, do not wear your aids. The sharp edges could cause irritation or abrasion to the ear.</a:t>
            </a:r>
          </a:p>
          <a:p>
            <a:endParaRPr lang="en-IN" dirty="0"/>
          </a:p>
          <a:p>
            <a:endParaRPr lang="en-IN" dirty="0"/>
          </a:p>
          <a:p>
            <a:endParaRPr lang="en-IN" dirty="0"/>
          </a:p>
        </p:txBody>
      </p:sp>
      <p:pic>
        <p:nvPicPr>
          <p:cNvPr id="4" name="Picture 3">
            <a:extLst>
              <a:ext uri="{FF2B5EF4-FFF2-40B4-BE49-F238E27FC236}">
                <a16:creationId xmlns:a16="http://schemas.microsoft.com/office/drawing/2014/main" id="{84E1AD90-E17C-4DD7-B2A9-ED2737CED779}"/>
              </a:ext>
            </a:extLst>
          </p:cNvPr>
          <p:cNvPicPr>
            <a:picLocks noChangeAspect="1"/>
          </p:cNvPicPr>
          <p:nvPr/>
        </p:nvPicPr>
        <p:blipFill>
          <a:blip r:embed="rId2"/>
          <a:stretch>
            <a:fillRect/>
          </a:stretch>
        </p:blipFill>
        <p:spPr>
          <a:xfrm>
            <a:off x="9425614" y="156412"/>
            <a:ext cx="2682164" cy="1636524"/>
          </a:xfrm>
          <a:prstGeom prst="rect">
            <a:avLst/>
          </a:prstGeom>
        </p:spPr>
      </p:pic>
      <p:pic>
        <p:nvPicPr>
          <p:cNvPr id="5" name="Picture 4">
            <a:extLst>
              <a:ext uri="{FF2B5EF4-FFF2-40B4-BE49-F238E27FC236}">
                <a16:creationId xmlns:a16="http://schemas.microsoft.com/office/drawing/2014/main" id="{AB0459DD-3374-443F-8228-77C8417B5754}"/>
              </a:ext>
            </a:extLst>
          </p:cNvPr>
          <p:cNvPicPr>
            <a:picLocks noChangeAspect="1"/>
          </p:cNvPicPr>
          <p:nvPr/>
        </p:nvPicPr>
        <p:blipFill>
          <a:blip r:embed="rId3"/>
          <a:stretch>
            <a:fillRect/>
          </a:stretch>
        </p:blipFill>
        <p:spPr>
          <a:xfrm>
            <a:off x="216569" y="376739"/>
            <a:ext cx="1202919" cy="1195869"/>
          </a:xfrm>
          <a:prstGeom prst="rect">
            <a:avLst/>
          </a:prstGeom>
        </p:spPr>
      </p:pic>
    </p:spTree>
    <p:extLst>
      <p:ext uri="{BB962C8B-B14F-4D97-AF65-F5344CB8AC3E}">
        <p14:creationId xmlns:p14="http://schemas.microsoft.com/office/powerpoint/2010/main" val="331674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4E76-5466-4281-B8B2-AD8B5F6F5F80}"/>
              </a:ext>
            </a:extLst>
          </p:cNvPr>
          <p:cNvSpPr>
            <a:spLocks noGrp="1"/>
          </p:cNvSpPr>
          <p:nvPr>
            <p:ph type="title"/>
          </p:nvPr>
        </p:nvSpPr>
        <p:spPr>
          <a:xfrm>
            <a:off x="1202919" y="284176"/>
            <a:ext cx="9784080" cy="1171645"/>
          </a:xfrm>
        </p:spPr>
        <p:txBody>
          <a:bodyPr/>
          <a:lstStyle/>
          <a:p>
            <a:r>
              <a:rPr lang="en-IN" dirty="0"/>
              <a:t>     How to sanitize hearing aids</a:t>
            </a:r>
          </a:p>
        </p:txBody>
      </p:sp>
      <p:sp>
        <p:nvSpPr>
          <p:cNvPr id="3" name="Content Placeholder 2">
            <a:extLst>
              <a:ext uri="{FF2B5EF4-FFF2-40B4-BE49-F238E27FC236}">
                <a16:creationId xmlns:a16="http://schemas.microsoft.com/office/drawing/2014/main" id="{7B6EC87C-72AD-4DE3-91FC-B14561882676}"/>
              </a:ext>
            </a:extLst>
          </p:cNvPr>
          <p:cNvSpPr>
            <a:spLocks noGrp="1"/>
          </p:cNvSpPr>
          <p:nvPr>
            <p:ph idx="1"/>
          </p:nvPr>
        </p:nvSpPr>
        <p:spPr/>
        <p:txBody>
          <a:bodyPr/>
          <a:lstStyle/>
          <a:p>
            <a:r>
              <a:rPr lang="en-IN" dirty="0"/>
              <a:t>Wash your hands thoroughly with soap and warm water before and after sanitizing your hearing aids. </a:t>
            </a:r>
          </a:p>
          <a:p>
            <a:r>
              <a:rPr lang="en-IN" dirty="0"/>
              <a:t>Brush off your hearing aids using a toothbrush or other fine brush to remove wax. </a:t>
            </a:r>
          </a:p>
          <a:p>
            <a:r>
              <a:rPr lang="en-IN" dirty="0"/>
              <a:t>After the wax is removed, finish with gently wiping down the exterior of the device. Hearing professionals recommend using alcohol wipes or bleach wipes, as these products will not damage the aid. </a:t>
            </a:r>
          </a:p>
          <a:p>
            <a:r>
              <a:rPr lang="en-IN" dirty="0"/>
              <a:t>Do not wipe down internal parts or the battery section. </a:t>
            </a:r>
          </a:p>
          <a:p>
            <a:r>
              <a:rPr lang="en-IN" dirty="0"/>
              <a:t>Let the hearing aids air dry before placing back in your ears. </a:t>
            </a:r>
          </a:p>
          <a:p>
            <a:r>
              <a:rPr lang="en-IN" dirty="0"/>
              <a:t>Wash your hands thoroughly with soap and warm water. </a:t>
            </a:r>
          </a:p>
          <a:p>
            <a:endParaRPr lang="en-IN" dirty="0"/>
          </a:p>
        </p:txBody>
      </p:sp>
      <p:pic>
        <p:nvPicPr>
          <p:cNvPr id="4" name="Picture 3" descr="The Importance Of Global Handwashing Day">
            <a:hlinkClick r:id="rId2" tgtFrame="&quot;_blank&quot;"/>
            <a:extLst>
              <a:ext uri="{FF2B5EF4-FFF2-40B4-BE49-F238E27FC236}">
                <a16:creationId xmlns:a16="http://schemas.microsoft.com/office/drawing/2014/main" id="{196BC3A5-A4E8-498F-904B-0C5ACC9859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09830" y="4114800"/>
            <a:ext cx="2953570" cy="2283593"/>
          </a:xfrm>
          <a:prstGeom prst="rect">
            <a:avLst/>
          </a:prstGeom>
          <a:noFill/>
          <a:ln>
            <a:noFill/>
          </a:ln>
        </p:spPr>
      </p:pic>
      <p:pic>
        <p:nvPicPr>
          <p:cNvPr id="5" name="Picture 4">
            <a:extLst>
              <a:ext uri="{FF2B5EF4-FFF2-40B4-BE49-F238E27FC236}">
                <a16:creationId xmlns:a16="http://schemas.microsoft.com/office/drawing/2014/main" id="{7FB4F79D-1086-49E1-96CF-AC0D8048F6A2}"/>
              </a:ext>
            </a:extLst>
          </p:cNvPr>
          <p:cNvPicPr>
            <a:picLocks noChangeAspect="1"/>
          </p:cNvPicPr>
          <p:nvPr/>
        </p:nvPicPr>
        <p:blipFill>
          <a:blip r:embed="rId4"/>
          <a:stretch>
            <a:fillRect/>
          </a:stretch>
        </p:blipFill>
        <p:spPr>
          <a:xfrm>
            <a:off x="288758" y="284176"/>
            <a:ext cx="1202919" cy="1195869"/>
          </a:xfrm>
          <a:prstGeom prst="rect">
            <a:avLst/>
          </a:prstGeom>
        </p:spPr>
      </p:pic>
    </p:spTree>
    <p:extLst>
      <p:ext uri="{BB962C8B-B14F-4D97-AF65-F5344CB8AC3E}">
        <p14:creationId xmlns:p14="http://schemas.microsoft.com/office/powerpoint/2010/main" val="402580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FA4F-9B75-43EF-B9FC-8E0E0B5403DD}"/>
              </a:ext>
            </a:extLst>
          </p:cNvPr>
          <p:cNvSpPr>
            <a:spLocks noGrp="1"/>
          </p:cNvSpPr>
          <p:nvPr>
            <p:ph type="title"/>
          </p:nvPr>
        </p:nvSpPr>
        <p:spPr>
          <a:xfrm>
            <a:off x="0" y="284176"/>
            <a:ext cx="12079547" cy="1508760"/>
          </a:xfrm>
        </p:spPr>
        <p:txBody>
          <a:bodyPr/>
          <a:lstStyle/>
          <a:p>
            <a:endParaRPr lang="en-IN" dirty="0"/>
          </a:p>
        </p:txBody>
      </p:sp>
      <p:sp>
        <p:nvSpPr>
          <p:cNvPr id="3" name="Content Placeholder 2">
            <a:extLst>
              <a:ext uri="{FF2B5EF4-FFF2-40B4-BE49-F238E27FC236}">
                <a16:creationId xmlns:a16="http://schemas.microsoft.com/office/drawing/2014/main" id="{702BF41E-01A6-433C-A5FB-8E5ABAE5F21E}"/>
              </a:ext>
            </a:extLst>
          </p:cNvPr>
          <p:cNvSpPr>
            <a:spLocks noGrp="1"/>
          </p:cNvSpPr>
          <p:nvPr>
            <p:ph idx="1"/>
          </p:nvPr>
        </p:nvSpPr>
        <p:spPr/>
        <p:txBody>
          <a:bodyPr/>
          <a:lstStyle/>
          <a:p>
            <a:endParaRPr lang="en-IN" dirty="0"/>
          </a:p>
          <a:p>
            <a:r>
              <a:rPr lang="en-IN" dirty="0"/>
              <a:t>For any Queries  &amp; Details, feel free to contact:</a:t>
            </a:r>
          </a:p>
          <a:p>
            <a:pPr marL="0" indent="0">
              <a:buNone/>
            </a:pPr>
            <a:r>
              <a:rPr lang="en-IN" dirty="0"/>
              <a:t>          </a:t>
            </a:r>
          </a:p>
          <a:p>
            <a:pPr marL="0" indent="0">
              <a:buNone/>
            </a:pPr>
            <a:r>
              <a:rPr lang="en-IN" dirty="0"/>
              <a:t>            Prafull Shinde (Assistant Professor – Speech &amp; Hearing)</a:t>
            </a:r>
          </a:p>
          <a:p>
            <a:pPr marL="0" indent="0">
              <a:buNone/>
            </a:pPr>
            <a:r>
              <a:rPr lang="en-IN" dirty="0"/>
              <a:t>                     Department Of speech &amp; Hearing</a:t>
            </a:r>
          </a:p>
          <a:p>
            <a:pPr marL="0" indent="0">
              <a:buNone/>
            </a:pPr>
            <a:r>
              <a:rPr lang="en-IN" dirty="0"/>
              <a:t>                                    CRC – Nagpur</a:t>
            </a:r>
          </a:p>
          <a:p>
            <a:pPr marL="0" indent="0">
              <a:buNone/>
            </a:pPr>
            <a:r>
              <a:rPr lang="en-IN" dirty="0"/>
              <a:t>                            contact : 0712-2445439 </a:t>
            </a:r>
          </a:p>
          <a:p>
            <a:pPr marL="0" indent="0">
              <a:buNone/>
            </a:pPr>
            <a:r>
              <a:rPr lang="en-IN" dirty="0"/>
              <a:t>                            Mobile : 9890763885 </a:t>
            </a:r>
          </a:p>
          <a:p>
            <a:pPr marL="0" indent="0">
              <a:buNone/>
            </a:pPr>
            <a:endParaRPr lang="en-IN" dirty="0"/>
          </a:p>
        </p:txBody>
      </p:sp>
      <p:pic>
        <p:nvPicPr>
          <p:cNvPr id="4" name="Picture 3">
            <a:extLst>
              <a:ext uri="{FF2B5EF4-FFF2-40B4-BE49-F238E27FC236}">
                <a16:creationId xmlns:a16="http://schemas.microsoft.com/office/drawing/2014/main" id="{A8F5B310-6F39-49CA-A903-5ECE81D798BD}"/>
              </a:ext>
            </a:extLst>
          </p:cNvPr>
          <p:cNvPicPr>
            <a:picLocks noChangeAspect="1"/>
          </p:cNvPicPr>
          <p:nvPr/>
        </p:nvPicPr>
        <p:blipFill>
          <a:blip r:embed="rId2"/>
          <a:stretch>
            <a:fillRect/>
          </a:stretch>
        </p:blipFill>
        <p:spPr>
          <a:xfrm>
            <a:off x="8317989" y="4102768"/>
            <a:ext cx="3761558" cy="2755232"/>
          </a:xfrm>
          <a:prstGeom prst="rect">
            <a:avLst/>
          </a:prstGeom>
        </p:spPr>
      </p:pic>
      <p:graphicFrame>
        <p:nvGraphicFramePr>
          <p:cNvPr id="5" name="Table 4">
            <a:extLst>
              <a:ext uri="{FF2B5EF4-FFF2-40B4-BE49-F238E27FC236}">
                <a16:creationId xmlns:a16="http://schemas.microsoft.com/office/drawing/2014/main" id="{EDB43952-2B74-42DF-8EBE-7E9617DBEF71}"/>
              </a:ext>
            </a:extLst>
          </p:cNvPr>
          <p:cNvGraphicFramePr>
            <a:graphicFrameLocks noGrp="1"/>
          </p:cNvGraphicFramePr>
          <p:nvPr>
            <p:extLst>
              <p:ext uri="{D42A27DB-BD31-4B8C-83A1-F6EECF244321}">
                <p14:modId xmlns:p14="http://schemas.microsoft.com/office/powerpoint/2010/main" val="460669117"/>
              </p:ext>
            </p:extLst>
          </p:nvPr>
        </p:nvGraphicFramePr>
        <p:xfrm>
          <a:off x="34172" y="219237"/>
          <a:ext cx="12079547" cy="1679996"/>
        </p:xfrm>
        <a:graphic>
          <a:graphicData uri="http://schemas.openxmlformats.org/drawingml/2006/table">
            <a:tbl>
              <a:tblPr firstRow="1" firstCol="1" bandRow="1">
                <a:tableStyleId>{5C22544A-7EE6-4342-B048-85BDC9FD1C3A}</a:tableStyleId>
              </a:tblPr>
              <a:tblGrid>
                <a:gridCol w="2448064">
                  <a:extLst>
                    <a:ext uri="{9D8B030D-6E8A-4147-A177-3AD203B41FA5}">
                      <a16:colId xmlns:a16="http://schemas.microsoft.com/office/drawing/2014/main" val="3213886890"/>
                    </a:ext>
                  </a:extLst>
                </a:gridCol>
                <a:gridCol w="838647">
                  <a:extLst>
                    <a:ext uri="{9D8B030D-6E8A-4147-A177-3AD203B41FA5}">
                      <a16:colId xmlns:a16="http://schemas.microsoft.com/office/drawing/2014/main" val="1093502707"/>
                    </a:ext>
                  </a:extLst>
                </a:gridCol>
                <a:gridCol w="8792836">
                  <a:extLst>
                    <a:ext uri="{9D8B030D-6E8A-4147-A177-3AD203B41FA5}">
                      <a16:colId xmlns:a16="http://schemas.microsoft.com/office/drawing/2014/main" val="314579690"/>
                    </a:ext>
                  </a:extLst>
                </a:gridCol>
              </a:tblGrid>
              <a:tr h="1493672">
                <a:tc>
                  <a:txBody>
                    <a:bodyPr/>
                    <a:lstStyle/>
                    <a:p>
                      <a:pPr>
                        <a:lnSpc>
                          <a:spcPct val="115000"/>
                        </a:lnSpc>
                        <a:spcAft>
                          <a:spcPts val="0"/>
                        </a:spcAft>
                      </a:pPr>
                      <a:endParaRPr lang="en-US" sz="1800" dirty="0">
                        <a:solidFill>
                          <a:srgbClr val="000000"/>
                        </a:solidFill>
                        <a:effectLst/>
                        <a:latin typeface="Kokila"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US" sz="600">
                          <a:effectLst>
                            <a:outerShdw blurRad="50800" dist="38100" algn="tr" rotWithShape="0">
                              <a:prstClr val="black">
                                <a:alpha val="40000"/>
                              </a:prstClr>
                            </a:outerShdw>
                          </a:effectLst>
                        </a:rPr>
                        <a:t> </a:t>
                      </a:r>
                      <a:endParaRPr lang="en-IN" sz="1100">
                        <a:effectLst/>
                      </a:endParaRPr>
                    </a:p>
                    <a:p>
                      <a:pPr algn="ctr">
                        <a:lnSpc>
                          <a:spcPct val="107000"/>
                        </a:lnSpc>
                        <a:spcAft>
                          <a:spcPts val="0"/>
                        </a:spcAft>
                      </a:pPr>
                      <a:r>
                        <a:rPr lang="hi-IN" sz="1600">
                          <a:effectLst>
                            <a:outerShdw blurRad="50800" dist="38100" algn="tr" rotWithShape="0">
                              <a:prstClr val="black">
                                <a:alpha val="40000"/>
                              </a:prstClr>
                            </a:outerShdw>
                          </a:effectLst>
                        </a:rPr>
                        <a:t>समेकित</a:t>
                      </a:r>
                      <a:r>
                        <a:rPr lang="hi-IN" sz="900">
                          <a:effectLst/>
                        </a:rPr>
                        <a:t> </a:t>
                      </a:r>
                      <a:r>
                        <a:rPr lang="hi-IN" sz="1600">
                          <a:effectLst>
                            <a:outerShdw blurRad="50800" dist="38100" algn="tr" rotWithShape="0">
                              <a:prstClr val="black">
                                <a:alpha val="40000"/>
                              </a:prstClr>
                            </a:outerShdw>
                          </a:effectLst>
                        </a:rPr>
                        <a:t>क्षेत्रीय कौशल विकास</a:t>
                      </a:r>
                      <a:r>
                        <a:rPr lang="en-US" sz="1600">
                          <a:effectLst>
                            <a:outerShdw blurRad="50800" dist="38100" algn="tr" rotWithShape="0">
                              <a:prstClr val="black">
                                <a:alpha val="40000"/>
                              </a:prstClr>
                            </a:outerShdw>
                          </a:effectLst>
                        </a:rPr>
                        <a:t>, </a:t>
                      </a:r>
                      <a:r>
                        <a:rPr lang="hi-IN" sz="1600">
                          <a:effectLst>
                            <a:outerShdw blurRad="50800" dist="38100" algn="tr" rotWithShape="0">
                              <a:prstClr val="black">
                                <a:alpha val="40000"/>
                              </a:prstClr>
                            </a:outerShdw>
                          </a:effectLst>
                        </a:rPr>
                        <a:t>पुनर्वास एवं दिव्यांगजन सशक्तिकरण केंद्र, नागपुर</a:t>
                      </a:r>
                      <a:endParaRPr lang="en-IN" sz="1100">
                        <a:effectLst/>
                      </a:endParaRPr>
                    </a:p>
                    <a:p>
                      <a:pPr algn="ctr">
                        <a:lnSpc>
                          <a:spcPct val="107000"/>
                        </a:lnSpc>
                        <a:spcAft>
                          <a:spcPts val="0"/>
                        </a:spcAft>
                      </a:pPr>
                      <a:r>
                        <a:rPr lang="en-US" sz="1100">
                          <a:effectLst>
                            <a:outerShdw blurRad="50800" dist="38100" algn="tr" rotWithShape="0">
                              <a:prstClr val="black">
                                <a:alpha val="40000"/>
                              </a:prstClr>
                            </a:outerShdw>
                          </a:effectLst>
                        </a:rPr>
                        <a:t>COMPOSITE REGIONAL CENTRE FOR SKILL DEVELOPMENT, REHABILITATION &amp; EMPOWERMENT OF PERSONS WITH DISABILITIES, NAGPUR</a:t>
                      </a:r>
                      <a:endParaRPr lang="en-IN" sz="1100">
                        <a:effectLst/>
                      </a:endParaRPr>
                    </a:p>
                    <a:p>
                      <a:pPr algn="ctr">
                        <a:lnSpc>
                          <a:spcPct val="107000"/>
                        </a:lnSpc>
                        <a:spcAft>
                          <a:spcPts val="0"/>
                        </a:spcAft>
                      </a:pPr>
                      <a:r>
                        <a:rPr lang="en-US" sz="900">
                          <a:effectLst/>
                        </a:rPr>
                        <a:t>(Under Administrative Control of National Institute for Empowerment of Persons with Multiple Disabilities)</a:t>
                      </a:r>
                      <a:endParaRPr lang="en-IN" sz="1100">
                        <a:effectLst/>
                      </a:endParaRPr>
                    </a:p>
                    <a:p>
                      <a:pPr algn="ctr">
                        <a:lnSpc>
                          <a:spcPct val="107000"/>
                        </a:lnSpc>
                        <a:spcAft>
                          <a:spcPts val="0"/>
                        </a:spcAft>
                      </a:pPr>
                      <a:r>
                        <a:rPr lang="en-US" sz="900">
                          <a:effectLst/>
                        </a:rPr>
                        <a:t>(Department of Empowerment of Persons with Disabilities (Divyangjan),</a:t>
                      </a:r>
                      <a:endParaRPr lang="en-IN" sz="1100">
                        <a:effectLst/>
                      </a:endParaRPr>
                    </a:p>
                    <a:p>
                      <a:pPr algn="ctr">
                        <a:lnSpc>
                          <a:spcPct val="107000"/>
                        </a:lnSpc>
                        <a:spcAft>
                          <a:spcPts val="0"/>
                        </a:spcAft>
                      </a:pPr>
                      <a:r>
                        <a:rPr lang="en-US" sz="900">
                          <a:effectLst/>
                        </a:rPr>
                        <a:t>Ministry of Social Justice &amp; Empowerment, Govt. of India)</a:t>
                      </a:r>
                      <a:endParaRPr lang="en-IN" sz="1100">
                        <a:effectLst/>
                      </a:endParaRPr>
                    </a:p>
                    <a:p>
                      <a:pPr algn="ctr">
                        <a:lnSpc>
                          <a:spcPct val="107000"/>
                        </a:lnSpc>
                        <a:spcAft>
                          <a:spcPts val="0"/>
                        </a:spcAft>
                      </a:pPr>
                      <a:r>
                        <a:rPr lang="en-US" sz="300">
                          <a:effectLst/>
                        </a:rPr>
                        <a:t> </a:t>
                      </a:r>
                      <a:endParaRPr lang="en-IN" sz="1100">
                        <a:effectLst/>
                      </a:endParaRPr>
                    </a:p>
                    <a:p>
                      <a:pPr algn="ctr">
                        <a:lnSpc>
                          <a:spcPct val="107000"/>
                        </a:lnSpc>
                        <a:spcAft>
                          <a:spcPts val="0"/>
                        </a:spcAft>
                      </a:pPr>
                      <a:r>
                        <a:rPr lang="en-US" sz="900">
                          <a:effectLst/>
                        </a:rPr>
                        <a:t>Krida Prabodhini Hall, Yashwant Stadium, Dhantoli, Nagpur-440012 (Maharashtra) </a:t>
                      </a:r>
                      <a:endParaRPr lang="en-IN" sz="1100">
                        <a:effectLst/>
                      </a:endParaRPr>
                    </a:p>
                    <a:p>
                      <a:pPr algn="ctr">
                        <a:lnSpc>
                          <a:spcPct val="115000"/>
                        </a:lnSpc>
                        <a:spcAft>
                          <a:spcPts val="0"/>
                        </a:spcAft>
                      </a:pPr>
                      <a:r>
                        <a:rPr lang="en-US" sz="900">
                          <a:effectLst/>
                        </a:rPr>
                        <a:t>Tel. No. 0712-2445439 Email: </a:t>
                      </a:r>
                      <a:r>
                        <a:rPr lang="en-US" sz="900" u="sng">
                          <a:effectLst/>
                          <a:hlinkClick r:id="rId3"/>
                        </a:rPr>
                        <a:t>nagpurcrc@gmail.com</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835514930"/>
                  </a:ext>
                </a:extLst>
              </a:tr>
              <a:tr h="186324">
                <a:tc gridSpan="2">
                  <a:txBody>
                    <a:bodyPr/>
                    <a:lstStyle/>
                    <a:p>
                      <a:pPr>
                        <a:lnSpc>
                          <a:spcPct val="115000"/>
                        </a:lnSpc>
                        <a:spcAft>
                          <a:spcPts val="0"/>
                        </a:spcAft>
                      </a:pPr>
                      <a:r>
                        <a:rPr lang="en-US" sz="10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15000"/>
                        </a:lnSpc>
                        <a:spcAft>
                          <a:spcPts val="0"/>
                        </a:spcAft>
                      </a:pPr>
                      <a:r>
                        <a:rPr lang="en-US" sz="10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3774491"/>
                  </a:ext>
                </a:extLst>
              </a:tr>
            </a:tbl>
          </a:graphicData>
        </a:graphic>
      </p:graphicFrame>
      <p:pic>
        <p:nvPicPr>
          <p:cNvPr id="2049" name="Picture 2" descr="CRC LOGO -1">
            <a:extLst>
              <a:ext uri="{FF2B5EF4-FFF2-40B4-BE49-F238E27FC236}">
                <a16:creationId xmlns:a16="http://schemas.microsoft.com/office/drawing/2014/main" id="{428FB266-391D-42C0-A951-23B77F595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9237"/>
            <a:ext cx="2490537" cy="167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56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143</TotalTime>
  <Words>733</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Corbel</vt:lpstr>
      <vt:lpstr>Kokila</vt:lpstr>
      <vt:lpstr>Wingdings</vt:lpstr>
      <vt:lpstr>Banded</vt:lpstr>
      <vt:lpstr>Hearing Aid Care, Maintenance, sanitization at home during lockdown</vt:lpstr>
      <vt:lpstr>    Daily Maintenance of hearing aids</vt:lpstr>
      <vt:lpstr>       Cleaning Your Hearing Aids </vt:lpstr>
      <vt:lpstr>    Avoiding Physical Damage</vt:lpstr>
      <vt:lpstr>     How to sanitize hearing aids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Aid Care and Maintenance</dc:title>
  <dc:creator>prafullap_shinde@yahoo.com</dc:creator>
  <cp:lastModifiedBy>prafullap_shinde@yahoo.com</cp:lastModifiedBy>
  <cp:revision>17</cp:revision>
  <dcterms:created xsi:type="dcterms:W3CDTF">2020-04-14T06:18:38Z</dcterms:created>
  <dcterms:modified xsi:type="dcterms:W3CDTF">2020-04-14T08:41:44Z</dcterms:modified>
</cp:coreProperties>
</file>